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2" r:id="rId1"/>
  </p:sldMasterIdLst>
  <p:notesMasterIdLst>
    <p:notesMasterId r:id="rId36"/>
  </p:notesMasterIdLst>
  <p:handoutMasterIdLst>
    <p:handoutMasterId r:id="rId37"/>
  </p:handoutMasterIdLst>
  <p:sldIdLst>
    <p:sldId id="256" r:id="rId2"/>
    <p:sldId id="325" r:id="rId3"/>
    <p:sldId id="258" r:id="rId4"/>
    <p:sldId id="293" r:id="rId5"/>
    <p:sldId id="285" r:id="rId6"/>
    <p:sldId id="259" r:id="rId7"/>
    <p:sldId id="257" r:id="rId8"/>
    <p:sldId id="287" r:id="rId9"/>
    <p:sldId id="273" r:id="rId10"/>
    <p:sldId id="288" r:id="rId11"/>
    <p:sldId id="304" r:id="rId12"/>
    <p:sldId id="307" r:id="rId13"/>
    <p:sldId id="308" r:id="rId14"/>
    <p:sldId id="283" r:id="rId15"/>
    <p:sldId id="301" r:id="rId16"/>
    <p:sldId id="310" r:id="rId17"/>
    <p:sldId id="302" r:id="rId18"/>
    <p:sldId id="315" r:id="rId19"/>
    <p:sldId id="295" r:id="rId20"/>
    <p:sldId id="297" r:id="rId21"/>
    <p:sldId id="296" r:id="rId22"/>
    <p:sldId id="305" r:id="rId23"/>
    <p:sldId id="292" r:id="rId24"/>
    <p:sldId id="291" r:id="rId25"/>
    <p:sldId id="282" r:id="rId26"/>
    <p:sldId id="318" r:id="rId27"/>
    <p:sldId id="275" r:id="rId28"/>
    <p:sldId id="319" r:id="rId29"/>
    <p:sldId id="276" r:id="rId30"/>
    <p:sldId id="300" r:id="rId31"/>
    <p:sldId id="294" r:id="rId32"/>
    <p:sldId id="321" r:id="rId33"/>
    <p:sldId id="323" r:id="rId34"/>
    <p:sldId id="324" r:id="rId35"/>
  </p:sldIdLst>
  <p:sldSz cx="9144000" cy="6858000" type="screen4x3"/>
  <p:notesSz cx="68580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296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napToObjects="1">
      <p:cViewPr varScale="1">
        <p:scale>
          <a:sx n="81" d="100"/>
          <a:sy n="81" d="100"/>
        </p:scale>
        <p:origin x="-3156" y="-102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27" charset="0"/>
              </a:defRPr>
            </a:lvl1pPr>
          </a:lstStyle>
          <a:p>
            <a:pPr>
              <a:defRPr/>
            </a:pPr>
            <a:fld id="{6428A72B-C041-414D-9484-B78BA2BB7415}" type="datetime1">
              <a:rPr lang="en-US"/>
              <a:pPr>
                <a:defRPr/>
              </a:pPr>
              <a:t>4/8/2011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27" charset="0"/>
              </a:defRPr>
            </a:lvl1pPr>
          </a:lstStyle>
          <a:p>
            <a:pPr>
              <a:defRPr/>
            </a:pPr>
            <a:fld id="{3007D53A-C7A7-4DB7-B725-19BC0AB86A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3536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27" charset="0"/>
              </a:defRPr>
            </a:lvl1pPr>
          </a:lstStyle>
          <a:p>
            <a:pPr>
              <a:defRPr/>
            </a:pPr>
            <a:fld id="{9BCEAC8F-B965-4302-9EFF-FE6123AD844A}" type="datetime1">
              <a:rPr lang="en-US"/>
              <a:pPr>
                <a:defRPr/>
              </a:pPr>
              <a:t>4/8/2011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27" charset="0"/>
              </a:defRPr>
            </a:lvl1pPr>
          </a:lstStyle>
          <a:p>
            <a:pPr>
              <a:defRPr/>
            </a:pPr>
            <a:fld id="{2CCFD6C4-DF46-4E46-9F16-B3DE5A5313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391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7726C77D-35EB-4736-A0B2-E155368562BE}" type="slidenum">
              <a:rPr lang="en-US">
                <a:latin typeface="Calibri" pitchFamily="27" charset="0"/>
              </a:rPr>
              <a:pPr eaLnBrk="1" hangingPunct="1"/>
              <a:t>23</a:t>
            </a:fld>
            <a:endParaRPr lang="en-US">
              <a:latin typeface="Calibri" pitchFamily="27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D6635-5F50-49E0-B75E-71F3E11F3569}" type="datetime1">
              <a:rPr lang="en-US"/>
              <a:pPr>
                <a:defRPr/>
              </a:pPr>
              <a:t>4/8/2011</a:t>
            </a:fld>
            <a:endParaRPr lang="en-US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www.marketshift.net</a:t>
            </a:r>
          </a:p>
        </p:txBody>
      </p:sp>
      <p:sp>
        <p:nvSpPr>
          <p:cNvPr id="6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D7E00-A252-439E-B481-0BDB16C2BA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03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D64F3-17C1-4FBA-AC20-B8CF98F015F8}" type="datetime1">
              <a:rPr lang="en-US"/>
              <a:pPr>
                <a:defRPr/>
              </a:pPr>
              <a:t>4/8/2011</a:t>
            </a:fld>
            <a:endParaRPr lang="en-US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www.marketshift.net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9F67F-0DB0-4142-935B-10CD9D4B55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625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2CBB5-287C-472A-95F0-0393BA0A4948}" type="datetime1">
              <a:rPr lang="en-US"/>
              <a:pPr>
                <a:defRPr/>
              </a:pPr>
              <a:t>4/8/2011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www.marketshift.net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417E4-7AAC-4152-8B5D-2AF7A1ACF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09944-FCF8-4C50-BD42-EC34BF00B0A2}" type="datetime1">
              <a:rPr lang="en-US"/>
              <a:pPr>
                <a:defRPr/>
              </a:pPr>
              <a:t>4/8/2011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www.marketshift.net</a:t>
            </a:r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10D6F-3FAE-42C1-BC59-522E22670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935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02F73-F7E1-4B5F-8103-A70B6BE99FD9}" type="datetime1">
              <a:rPr lang="en-US"/>
              <a:pPr>
                <a:defRPr/>
              </a:pPr>
              <a:t>4/8/2011</a:t>
            </a:fld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www.marketshift.net</a:t>
            </a:r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483BE-E601-4618-A85C-5684720DC6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575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442DF-FCD3-4539-8A77-811F93CB91B8}" type="datetime1">
              <a:rPr lang="en-US"/>
              <a:pPr>
                <a:defRPr/>
              </a:pPr>
              <a:t>4/8/2011</a:t>
            </a:fld>
            <a:endParaRPr lang="en-US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www.marketshift.net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432C6-5D80-4CA4-BBA4-3E2FE9980C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681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DE845-FE8F-4987-9002-323DC9744304}" type="datetime1">
              <a:rPr lang="en-US"/>
              <a:pPr>
                <a:defRPr/>
              </a:pPr>
              <a:t>4/8/2011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www.marketshift.net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B8747-15E4-4288-B306-A36FA1B50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857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DFE0A-22E8-485D-8C72-F5151DA72FAE}" type="datetime1">
              <a:rPr lang="en-US"/>
              <a:pPr>
                <a:defRPr/>
              </a:pPr>
              <a:t>4/8/2011</a:t>
            </a:fld>
            <a:endParaRPr lang="en-US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www.marketshift.net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C5553-D215-4155-8C96-DBAA30B495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20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65ABE-A2D4-4AC1-A82E-C71B64C8F329}" type="datetime1">
              <a:rPr lang="en-US"/>
              <a:pPr>
                <a:defRPr/>
              </a:pPr>
              <a:t>4/8/2011</a:t>
            </a:fld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www.marketshift.net</a:t>
            </a: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44D75-9FB8-4FB6-9E73-7C2C6CFC6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47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6A93B-97A9-4413-8981-69CB8556D98F}" type="datetime1">
              <a:rPr lang="en-US"/>
              <a:pPr>
                <a:defRPr/>
              </a:pPr>
              <a:t>4/8/2011</a:t>
            </a:fld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www.marketshift.net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2B67F-8FE1-438C-84F2-DD7F7C611D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0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42851-4C25-4E33-B861-EB4D0AD26280}" type="datetime1">
              <a:rPr lang="en-US"/>
              <a:pPr>
                <a:defRPr/>
              </a:pPr>
              <a:t>4/8/2011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www.marketshift.net</a:t>
            </a:r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DAC9E-589A-4D18-A847-31ABB8A561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539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 smtClean="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6526EE4-AB7F-4685-B398-597F9CBB5441}" type="datetime1">
              <a:rPr lang="en-US"/>
              <a:pPr>
                <a:defRPr/>
              </a:pPr>
              <a:t>4/8/2011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 smtClean="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www.marketshift.net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 smtClean="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9B23C38-D67E-4EF8-871C-20268F63D5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2" r:id="rId4"/>
    <p:sldLayoutId id="2147483708" r:id="rId5"/>
    <p:sldLayoutId id="2147483703" r:id="rId6"/>
    <p:sldLayoutId id="2147483709" r:id="rId7"/>
    <p:sldLayoutId id="2147483710" r:id="rId8"/>
    <p:sldLayoutId id="2147483711" r:id="rId9"/>
    <p:sldLayoutId id="2147483704" r:id="rId10"/>
    <p:sldLayoutId id="2147483712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857250"/>
            <a:ext cx="8458200" cy="12223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462088" y="1228725"/>
            <a:ext cx="6219825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dirty="0">
                <a:solidFill>
                  <a:schemeClr val="tx2"/>
                </a:solidFill>
                <a:latin typeface="+mj-lt"/>
              </a:rPr>
              <a:t>Developing Joint Agency Collaborations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62088" y="5172075"/>
            <a:ext cx="6219825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>
                <a:solidFill>
                  <a:schemeClr val="tx2"/>
                </a:solidFill>
                <a:latin typeface="+mj-lt"/>
              </a:rPr>
              <a:t>Lakewood Resource and Referral Center</a:t>
            </a:r>
          </a:p>
          <a:p>
            <a:pPr algn="ctr">
              <a:defRPr/>
            </a:pPr>
            <a:r>
              <a:rPr lang="en-US" sz="1600" dirty="0">
                <a:solidFill>
                  <a:schemeClr val="tx2"/>
                </a:solidFill>
                <a:latin typeface="+mj-lt"/>
              </a:rPr>
              <a:t>212 Second Street</a:t>
            </a:r>
          </a:p>
          <a:p>
            <a:pPr algn="ctr">
              <a:defRPr/>
            </a:pPr>
            <a:r>
              <a:rPr lang="en-US" sz="1600" dirty="0">
                <a:solidFill>
                  <a:schemeClr val="tx2"/>
                </a:solidFill>
                <a:latin typeface="+mj-lt"/>
              </a:rPr>
              <a:t>Lakewood, New Jersey 08701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We have to collaborate.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73100" y="1600200"/>
            <a:ext cx="8013700" cy="4525963"/>
          </a:xfrm>
        </p:spPr>
        <p:txBody>
          <a:bodyPr/>
          <a:lstStyle/>
          <a:p>
            <a:pPr marL="514350" indent="-514350">
              <a:buFont typeface="Arial" charset="0"/>
              <a:buAutoNum type="arabicPeriod"/>
            </a:pPr>
            <a:r>
              <a:rPr lang="en-US" smtClean="0"/>
              <a:t>We’re all here to serve those in our community who are in need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smtClean="0"/>
              <a:t>There are more people who need more services than we can reach and/or provide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smtClean="0"/>
              <a:t>Our resources are limited.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smtClean="0"/>
              <a:t>We can grow better together and we need each other.</a:t>
            </a:r>
          </a:p>
          <a:p>
            <a:pPr marL="514350" indent="-514350">
              <a:buFont typeface="Arial" charset="0"/>
              <a:buAutoNum type="arabicPeriod"/>
            </a:pPr>
            <a:endParaRPr lang="en-US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Research on collaboration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673100" y="1600200"/>
            <a:ext cx="8013700" cy="4525963"/>
          </a:xfrm>
        </p:spPr>
        <p:txBody>
          <a:bodyPr/>
          <a:lstStyle/>
          <a:p>
            <a:pPr marL="514350" indent="-514350">
              <a:lnSpc>
                <a:spcPct val="80000"/>
              </a:lnSpc>
              <a:buFont typeface="Arial" charset="0"/>
              <a:buNone/>
            </a:pPr>
            <a:r>
              <a:rPr lang="en-US" sz="2900" smtClean="0"/>
              <a:t>Non-profit collaborations are effective and achieve:</a:t>
            </a:r>
          </a:p>
          <a:p>
            <a:pPr marL="914400" lvl="1" indent="-514350">
              <a:lnSpc>
                <a:spcPct val="80000"/>
              </a:lnSpc>
            </a:pPr>
            <a:r>
              <a:rPr lang="en-US" sz="2600" smtClean="0"/>
              <a:t>policy achievements</a:t>
            </a:r>
          </a:p>
          <a:p>
            <a:pPr marL="914400" lvl="1" indent="-514350">
              <a:lnSpc>
                <a:spcPct val="80000"/>
              </a:lnSpc>
            </a:pPr>
            <a:r>
              <a:rPr lang="en-US" sz="2900" smtClean="0"/>
              <a:t>cost savings</a:t>
            </a:r>
          </a:p>
          <a:p>
            <a:pPr marL="914400" lvl="1" indent="-514350">
              <a:lnSpc>
                <a:spcPct val="80000"/>
              </a:lnSpc>
            </a:pPr>
            <a:r>
              <a:rPr lang="en-US" sz="2900" smtClean="0"/>
              <a:t>new solutions to old problems</a:t>
            </a:r>
          </a:p>
          <a:p>
            <a:pPr marL="914400" lvl="1" indent="-514350">
              <a:lnSpc>
                <a:spcPct val="80000"/>
              </a:lnSpc>
            </a:pPr>
            <a:r>
              <a:rPr lang="en-US" sz="2900" smtClean="0"/>
              <a:t>innovations in thinking</a:t>
            </a:r>
          </a:p>
          <a:p>
            <a:pPr marL="514350" indent="-514350">
              <a:lnSpc>
                <a:spcPct val="80000"/>
              </a:lnSpc>
              <a:buFont typeface="Arial" charset="0"/>
              <a:buNone/>
            </a:pPr>
            <a:endParaRPr lang="en-US" sz="2900" smtClean="0"/>
          </a:p>
          <a:p>
            <a:pPr marL="514350" indent="-514350">
              <a:lnSpc>
                <a:spcPct val="80000"/>
              </a:lnSpc>
              <a:buFont typeface="Arial" charset="0"/>
              <a:buNone/>
            </a:pPr>
            <a:r>
              <a:rPr lang="en-US" sz="2900" smtClean="0"/>
              <a:t>And collaboration is hard, time-consuming</a:t>
            </a:r>
          </a:p>
          <a:p>
            <a:pPr marL="514350" indent="-514350">
              <a:lnSpc>
                <a:spcPct val="80000"/>
              </a:lnSpc>
              <a:buFont typeface="Arial" charset="0"/>
              <a:buNone/>
            </a:pPr>
            <a:r>
              <a:rPr lang="en-US" sz="2900" smtClean="0"/>
              <a:t>frustrating, and requires new relational skills</a:t>
            </a:r>
          </a:p>
          <a:p>
            <a:pPr marL="514350" indent="-514350">
              <a:lnSpc>
                <a:spcPct val="80000"/>
              </a:lnSpc>
              <a:buFont typeface="Arial" charset="0"/>
              <a:buNone/>
            </a:pPr>
            <a:endParaRPr lang="en-US" sz="1400" smtClean="0"/>
          </a:p>
          <a:p>
            <a:pPr marL="514350" indent="-514350">
              <a:lnSpc>
                <a:spcPct val="80000"/>
              </a:lnSpc>
              <a:buFont typeface="Arial" charset="0"/>
              <a:buNone/>
            </a:pPr>
            <a:endParaRPr lang="en-US" sz="1400" smtClean="0"/>
          </a:p>
          <a:p>
            <a:pPr marL="514350" indent="-514350">
              <a:lnSpc>
                <a:spcPct val="80000"/>
              </a:lnSpc>
              <a:buFont typeface="Arial" charset="0"/>
              <a:buNone/>
            </a:pPr>
            <a:r>
              <a:rPr lang="en-US" sz="1400" smtClean="0"/>
              <a:t>Boston study, Barr Foundation, 2008 </a:t>
            </a:r>
          </a:p>
          <a:p>
            <a:pPr marL="514350" indent="-514350">
              <a:lnSpc>
                <a:spcPct val="80000"/>
              </a:lnSpc>
              <a:buFont typeface="Arial" charset="0"/>
              <a:buNone/>
            </a:pPr>
            <a:endParaRPr lang="en-US" sz="2000" smtClean="0"/>
          </a:p>
          <a:p>
            <a:pPr marL="514350" indent="-514350">
              <a:lnSpc>
                <a:spcPct val="80000"/>
              </a:lnSpc>
              <a:buFont typeface="Arial" charset="0"/>
              <a:buNone/>
            </a:pPr>
            <a:endParaRPr lang="en-US" sz="200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Research on collaboration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73100" y="1600200"/>
            <a:ext cx="80137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smtClean="0"/>
              <a:t>Paying attention to the “soft skills” is key. 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Understand the potential landmines related to trust and culture  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Collaborations often run into trouble because they jump too quickly to “outcomes” 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Set ground rules and build key relationships at both the executive director and staff levels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US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1400" smtClean="0"/>
              <a:t>Boston study, Barr Foundation, 2008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US" smtClean="0"/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Research on collaboration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73100" y="1600200"/>
            <a:ext cx="80137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300" smtClean="0"/>
              <a:t>Collaboration should be strategic and clear from mission and outcomes </a:t>
            </a:r>
          </a:p>
          <a:p>
            <a:pPr>
              <a:lnSpc>
                <a:spcPct val="80000"/>
              </a:lnSpc>
            </a:pPr>
            <a:r>
              <a:rPr lang="en-US" sz="3300" smtClean="0"/>
              <a:t>Funders can align expectations for outcomes with incentives such as support for consultants</a:t>
            </a:r>
          </a:p>
          <a:p>
            <a:pPr>
              <a:lnSpc>
                <a:spcPct val="80000"/>
              </a:lnSpc>
            </a:pPr>
            <a:r>
              <a:rPr lang="en-US" sz="3300" smtClean="0"/>
              <a:t>Set clear lines of authority and responsibility for tasks and performance</a:t>
            </a:r>
          </a:p>
          <a:p>
            <a:pPr>
              <a:lnSpc>
                <a:spcPct val="80000"/>
              </a:lnSpc>
            </a:pPr>
            <a:r>
              <a:rPr lang="en-US" sz="3300" smtClean="0"/>
              <a:t>Drive the collaboration deep into the organizations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330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180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90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90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90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90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90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90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90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90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90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90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90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90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90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90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90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90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90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90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90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90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90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90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90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180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180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An idea that’s growing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3000" smtClean="0"/>
              <a:t>IdeaEncore.com</a:t>
            </a:r>
          </a:p>
          <a:p>
            <a:pPr>
              <a:lnSpc>
                <a:spcPct val="80000"/>
              </a:lnSpc>
            </a:pPr>
            <a:r>
              <a:rPr lang="en-US" sz="3000" smtClean="0"/>
              <a:t>Reaches roughly 350,000 nonprofit professionals a month </a:t>
            </a:r>
          </a:p>
          <a:p>
            <a:pPr>
              <a:lnSpc>
                <a:spcPct val="80000"/>
              </a:lnSpc>
            </a:pPr>
            <a:r>
              <a:rPr lang="en-US" sz="3000" smtClean="0"/>
              <a:t>About 5,000 people have opted in … most have downloaded at least one resource </a:t>
            </a:r>
          </a:p>
          <a:p>
            <a:pPr>
              <a:lnSpc>
                <a:spcPct val="80000"/>
              </a:lnSpc>
            </a:pPr>
            <a:r>
              <a:rPr lang="en-US" sz="3000" smtClean="0"/>
              <a:t>About 100 organizations have uploaded files about 600 items available</a:t>
            </a:r>
          </a:p>
          <a:p>
            <a:pPr>
              <a:lnSpc>
                <a:spcPct val="80000"/>
              </a:lnSpc>
            </a:pPr>
            <a:r>
              <a:rPr lang="en-US" sz="3000" smtClean="0"/>
              <a:t>Strong collaboration with VolunteerMatch, IssueLab to create an online library that combines all their resources 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Sharing knowledge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73100" y="1600200"/>
            <a:ext cx="8013700" cy="4525963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Font typeface="Arial" charset="0"/>
              <a:buNone/>
            </a:pPr>
            <a:r>
              <a:rPr lang="en-US" smtClean="0"/>
              <a:t>	IssueLab.com </a:t>
            </a:r>
          </a:p>
          <a:p>
            <a:pPr marL="514350" indent="-514350">
              <a:lnSpc>
                <a:spcPct val="90000"/>
              </a:lnSpc>
              <a:buFont typeface="Arial" charset="0"/>
              <a:buNone/>
            </a:pPr>
            <a:r>
              <a:rPr lang="en-US" smtClean="0"/>
              <a:t>	Effectively archive, distribute, and promote the extensive and diverse body of research being produced by the nonprofit sector. </a:t>
            </a:r>
          </a:p>
          <a:p>
            <a:pPr marL="914400" lvl="1" indent="-514350">
              <a:lnSpc>
                <a:spcPct val="90000"/>
              </a:lnSpc>
            </a:pPr>
            <a:r>
              <a:rPr lang="en-US" smtClean="0"/>
              <a:t>Billions of charitable dollars are spent on nonprofit research determining impact</a:t>
            </a:r>
          </a:p>
          <a:p>
            <a:pPr marL="914400" lvl="1" indent="-514350">
              <a:lnSpc>
                <a:spcPct val="90000"/>
              </a:lnSpc>
            </a:pPr>
            <a:r>
              <a:rPr lang="en-US" smtClean="0"/>
              <a:t>Most nonprofit research remains unavailable</a:t>
            </a:r>
          </a:p>
          <a:p>
            <a:pPr marL="914400" lvl="1" indent="-514350">
              <a:lnSpc>
                <a:spcPct val="90000"/>
              </a:lnSpc>
            </a:pPr>
            <a:r>
              <a:rPr lang="en-US" smtClean="0"/>
              <a:t>A site that shares research assets 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73288"/>
            <a:ext cx="7772400" cy="14700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 </a:t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25603" name="TextBox 5"/>
          <p:cNvSpPr txBox="1">
            <a:spLocks noChangeArrowheads="1"/>
          </p:cNvSpPr>
          <p:nvPr/>
        </p:nvSpPr>
        <p:spPr bwMode="auto">
          <a:xfrm>
            <a:off x="2468563" y="1827213"/>
            <a:ext cx="420687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sz="4000">
                <a:latin typeface="Calibri" pitchFamily="27" charset="0"/>
              </a:rPr>
              <a:t>Collaborations </a:t>
            </a:r>
          </a:p>
          <a:p>
            <a:pPr algn="ctr" eaLnBrk="1" hangingPunct="1"/>
            <a:r>
              <a:rPr lang="en-US" sz="4000">
                <a:latin typeface="Calibri" pitchFamily="27" charset="0"/>
              </a:rPr>
              <a:t>come in </a:t>
            </a:r>
          </a:p>
          <a:p>
            <a:pPr algn="ctr" eaLnBrk="1" hangingPunct="1"/>
            <a:r>
              <a:rPr lang="en-US" sz="4000">
                <a:latin typeface="Calibri" pitchFamily="27" charset="0"/>
              </a:rPr>
              <a:t>all shapes and sizes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Creating children’s cabinets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673100" y="1600200"/>
            <a:ext cx="8013700" cy="4525963"/>
          </a:xfrm>
        </p:spPr>
        <p:txBody>
          <a:bodyPr/>
          <a:lstStyle/>
          <a:p>
            <a:pPr marL="514350" indent="-514350">
              <a:lnSpc>
                <a:spcPct val="80000"/>
              </a:lnSpc>
              <a:buFont typeface="Arial" charset="0"/>
              <a:buNone/>
            </a:pPr>
            <a:r>
              <a:rPr lang="en-US" sz="2700" smtClean="0"/>
              <a:t>Problem:  Different disciplines didn’t connect; service</a:t>
            </a:r>
          </a:p>
          <a:p>
            <a:pPr marL="514350" indent="-514350">
              <a:lnSpc>
                <a:spcPct val="80000"/>
              </a:lnSpc>
              <a:buFont typeface="Arial" charset="0"/>
              <a:buNone/>
            </a:pPr>
            <a:r>
              <a:rPr lang="en-US" sz="2700" smtClean="0"/>
              <a:t>coordination fell to overburdened families</a:t>
            </a:r>
          </a:p>
          <a:p>
            <a:pPr marL="514350" indent="-514350">
              <a:lnSpc>
                <a:spcPct val="80000"/>
              </a:lnSpc>
              <a:buFont typeface="Arial" charset="0"/>
              <a:buNone/>
            </a:pPr>
            <a:endParaRPr lang="en-US" sz="2700" smtClean="0"/>
          </a:p>
          <a:p>
            <a:pPr marL="514350" indent="-514350">
              <a:lnSpc>
                <a:spcPct val="80000"/>
              </a:lnSpc>
              <a:buFont typeface="Arial" charset="0"/>
              <a:buNone/>
            </a:pPr>
            <a:r>
              <a:rPr lang="en-US" sz="2700" smtClean="0"/>
              <a:t>Goal: To better align state and local services</a:t>
            </a:r>
          </a:p>
          <a:p>
            <a:pPr marL="514350" indent="-514350">
              <a:lnSpc>
                <a:spcPct val="80000"/>
              </a:lnSpc>
              <a:buFont typeface="Arial" charset="0"/>
              <a:buNone/>
            </a:pPr>
            <a:r>
              <a:rPr lang="en-US" sz="2700" smtClean="0"/>
              <a:t>	</a:t>
            </a:r>
          </a:p>
          <a:p>
            <a:pPr marL="514350" indent="-514350">
              <a:lnSpc>
                <a:spcPct val="80000"/>
              </a:lnSpc>
              <a:buFont typeface="Arial" charset="0"/>
              <a:buNone/>
            </a:pPr>
            <a:r>
              <a:rPr lang="en-US" sz="2700" smtClean="0"/>
              <a:t>Solution: The Child and Youth Readiness Cabinet – </a:t>
            </a:r>
          </a:p>
          <a:p>
            <a:pPr marL="514350" indent="-514350">
              <a:lnSpc>
                <a:spcPct val="80000"/>
              </a:lnSpc>
              <a:buFont typeface="Arial" charset="0"/>
              <a:buNone/>
            </a:pPr>
            <a:r>
              <a:rPr lang="en-US" sz="2700" smtClean="0"/>
              <a:t>Massachusetts leadership team (including Education,</a:t>
            </a:r>
          </a:p>
          <a:p>
            <a:pPr marL="514350" indent="-514350">
              <a:lnSpc>
                <a:spcPct val="80000"/>
              </a:lnSpc>
              <a:buFont typeface="Arial" charset="0"/>
              <a:buNone/>
            </a:pPr>
            <a:r>
              <a:rPr lang="en-US" sz="2700" smtClean="0"/>
              <a:t>Health &amp; Human Services, Housing, Labor/Workforce,</a:t>
            </a:r>
          </a:p>
          <a:p>
            <a:pPr marL="514350" indent="-514350">
              <a:lnSpc>
                <a:spcPct val="80000"/>
              </a:lnSpc>
              <a:buFont typeface="Arial" charset="0"/>
              <a:buNone/>
            </a:pPr>
            <a:r>
              <a:rPr lang="en-US" sz="2700" smtClean="0"/>
              <a:t>Public safety) focused on streamlining state efforts to</a:t>
            </a:r>
          </a:p>
          <a:p>
            <a:pPr marL="514350" indent="-514350">
              <a:lnSpc>
                <a:spcPct val="80000"/>
              </a:lnSpc>
              <a:buFont typeface="Arial" charset="0"/>
              <a:buNone/>
            </a:pPr>
            <a:r>
              <a:rPr lang="en-US" sz="2700" smtClean="0"/>
              <a:t>improve services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Communities For All 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100" y="1600200"/>
            <a:ext cx="8013700" cy="4525963"/>
          </a:xfrm>
        </p:spPr>
        <p:txBody>
          <a:bodyPr rtlCol="0">
            <a:normAutofit fontScale="77500" lnSpcReduction="20000"/>
          </a:bodyPr>
          <a:lstStyle/>
          <a:p>
            <a:pPr marL="514350" indent="-514350"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/>
              <a:t>Problem:  Siloed interests in facing community challenges</a:t>
            </a:r>
          </a:p>
          <a:p>
            <a:pPr marL="514350" indent="-514350"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/>
              <a:t>which often resulted in a lack of consideration of the aging</a:t>
            </a:r>
          </a:p>
          <a:p>
            <a:pPr marL="514350" indent="-514350"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/>
              <a:t>in creating healthy communities</a:t>
            </a:r>
          </a:p>
          <a:p>
            <a:pPr marL="514350" indent="-514350" fontAlgn="auto">
              <a:spcAft>
                <a:spcPts val="0"/>
              </a:spcAft>
              <a:buFont typeface="Arial"/>
              <a:buNone/>
              <a:defRPr/>
            </a:pPr>
            <a:endParaRPr lang="en-US" dirty="0" smtClean="0"/>
          </a:p>
          <a:p>
            <a:pPr marL="514350" indent="-514350"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/>
              <a:t>Goal: To address critical community issues from</a:t>
            </a:r>
          </a:p>
          <a:p>
            <a:pPr marL="514350" indent="-514350"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/>
              <a:t>multigenerational perspective and promote well-being</a:t>
            </a:r>
          </a:p>
          <a:p>
            <a:pPr marL="514350" indent="-514350"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/>
              <a:t>of all age groups</a:t>
            </a:r>
          </a:p>
          <a:p>
            <a:pPr marL="514350" indent="-514350"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/>
              <a:t>	</a:t>
            </a:r>
          </a:p>
          <a:p>
            <a:pPr marL="514350" indent="-514350"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/>
              <a:t>Solution: Develop diverse alliances; engage community</a:t>
            </a:r>
          </a:p>
          <a:p>
            <a:pPr marL="514350" indent="-514350"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/>
              <a:t>residents of all ages; create places/practices/policies</a:t>
            </a:r>
          </a:p>
          <a:p>
            <a:pPr marL="514350" indent="-514350"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/>
              <a:t>that promote interaction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73288"/>
            <a:ext cx="7772400" cy="260826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How do we create successful collaborations?</a:t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endParaRPr lang="en-US" sz="4000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857250"/>
            <a:ext cx="8458200" cy="12223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Successful non-profit collaboration.</a:t>
            </a:r>
            <a:br>
              <a:rPr lang="en-US" sz="4000" dirty="0" smtClean="0"/>
            </a:br>
            <a:r>
              <a:rPr lang="en-US" sz="4000" dirty="0" smtClean="0"/>
              <a:t>All for one.  And one for all.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Strong collaborations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100" y="1600200"/>
            <a:ext cx="80137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en-US" dirty="0" smtClean="0"/>
          </a:p>
          <a:p>
            <a:pPr marL="514350" indent="-514350" fontAlgn="auto">
              <a:spcAft>
                <a:spcPts val="0"/>
              </a:spcAft>
              <a:buFont typeface="Arial"/>
              <a:buAutoNum type="arabicPeriod"/>
              <a:defRPr/>
            </a:pPr>
            <a:r>
              <a:rPr lang="en-US" dirty="0" smtClean="0"/>
              <a:t>Chemistry</a:t>
            </a:r>
          </a:p>
          <a:p>
            <a:pPr marL="514350" indent="-514350" fontAlgn="auto">
              <a:spcAft>
                <a:spcPts val="0"/>
              </a:spcAft>
              <a:buFont typeface="Arial"/>
              <a:buAutoNum type="arabicPeriod"/>
              <a:defRPr/>
            </a:pPr>
            <a:r>
              <a:rPr lang="en-US" dirty="0" smtClean="0"/>
              <a:t>Compatibility</a:t>
            </a:r>
          </a:p>
          <a:p>
            <a:pPr marL="514350" indent="-514350" fontAlgn="auto">
              <a:spcAft>
                <a:spcPts val="0"/>
              </a:spcAft>
              <a:buFont typeface="Arial"/>
              <a:buAutoNum type="arabicPeriod"/>
              <a:defRPr/>
            </a:pPr>
            <a:r>
              <a:rPr lang="en-US" dirty="0" smtClean="0"/>
              <a:t>Timing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Strong collaborations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673100" y="1600200"/>
            <a:ext cx="8013700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1.  Is it a good culture/people match?</a:t>
            </a:r>
          </a:p>
          <a:p>
            <a:pPr>
              <a:buFont typeface="Arial" charset="0"/>
              <a:buNone/>
            </a:pPr>
            <a:r>
              <a:rPr lang="en-US" smtClean="0"/>
              <a:t>2.  Are the goals aligned?</a:t>
            </a:r>
          </a:p>
          <a:p>
            <a:pPr>
              <a:buFont typeface="Arial" charset="0"/>
              <a:buNone/>
            </a:pPr>
            <a:r>
              <a:rPr lang="en-US" smtClean="0"/>
              <a:t>3.  What is the win-win?</a:t>
            </a:r>
          </a:p>
          <a:p>
            <a:pPr>
              <a:buFont typeface="Arial" charset="0"/>
              <a:buNone/>
            </a:pPr>
            <a:r>
              <a:rPr lang="en-US" smtClean="0"/>
              <a:t>4. Is there an equality in the relationship?</a:t>
            </a:r>
          </a:p>
          <a:p>
            <a:pPr>
              <a:buFont typeface="Arial" charset="0"/>
              <a:buAutoNum type="arabicPeriod" startAt="5"/>
            </a:pPr>
            <a:r>
              <a:rPr lang="en-US" smtClean="0"/>
              <a:t>Is the timing right?</a:t>
            </a:r>
          </a:p>
          <a:p>
            <a:pPr>
              <a:buFont typeface="Arial" charset="0"/>
              <a:buAutoNum type="arabicPeriod" startAt="5"/>
            </a:pPr>
            <a:r>
              <a:rPr lang="en-US" smtClean="0"/>
              <a:t>Do you have the right attitude?</a:t>
            </a:r>
          </a:p>
          <a:p>
            <a:pPr>
              <a:buFont typeface="Arial" charset="0"/>
              <a:buAutoNum type="arabicPeriod"/>
            </a:pPr>
            <a:endParaRPr lang="en-US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/>
              <a:t>They all start with common ground and common needs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Clients/markets/audiences</a:t>
            </a:r>
          </a:p>
          <a:p>
            <a:r>
              <a:rPr lang="en-US" smtClean="0"/>
              <a:t>Service</a:t>
            </a:r>
          </a:p>
          <a:p>
            <a:r>
              <a:rPr lang="en-US" smtClean="0"/>
              <a:t>Technology</a:t>
            </a:r>
          </a:p>
          <a:p>
            <a:r>
              <a:rPr lang="en-US" smtClean="0"/>
              <a:t>Marketing</a:t>
            </a:r>
          </a:p>
          <a:p>
            <a:r>
              <a:rPr lang="en-US" smtClean="0"/>
              <a:t>Funders</a:t>
            </a:r>
          </a:p>
          <a:p>
            <a:r>
              <a:rPr lang="en-US" smtClean="0"/>
              <a:t>Money</a:t>
            </a:r>
          </a:p>
          <a:p>
            <a:r>
              <a:rPr lang="en-US" smtClean="0"/>
              <a:t>Relationships</a:t>
            </a:r>
          </a:p>
          <a:p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The right attitude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Legacy vs. destiny</a:t>
            </a:r>
          </a:p>
          <a:p>
            <a:r>
              <a:rPr lang="en-US" smtClean="0"/>
              <a:t>Discernment vs. judgment</a:t>
            </a:r>
          </a:p>
          <a:p>
            <a:r>
              <a:rPr lang="en-US" smtClean="0"/>
              <a:t>Scarcity vs. abundance</a:t>
            </a:r>
          </a:p>
          <a:p>
            <a:endParaRPr lang="en-US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The partners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Judge</a:t>
            </a:r>
          </a:p>
          <a:p>
            <a:r>
              <a:rPr lang="en-US" smtClean="0"/>
              <a:t>The Stealth Silo</a:t>
            </a:r>
          </a:p>
          <a:p>
            <a:r>
              <a:rPr lang="en-US" smtClean="0"/>
              <a:t>The Agree-er</a:t>
            </a:r>
          </a:p>
          <a:p>
            <a:r>
              <a:rPr lang="en-US" smtClean="0"/>
              <a:t>The Bridge Architect</a:t>
            </a:r>
          </a:p>
          <a:p>
            <a:r>
              <a:rPr lang="en-US" smtClean="0"/>
              <a:t>The Visionary</a:t>
            </a:r>
          </a:p>
          <a:p>
            <a:r>
              <a:rPr lang="en-US" smtClean="0"/>
              <a:t>The Empire Builder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Ways to collaborate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200" smtClean="0"/>
              <a:t>Share resources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Office space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Support staff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Shared consulting: marketing, legal, accounting</a:t>
            </a:r>
          </a:p>
          <a:p>
            <a:pPr>
              <a:lnSpc>
                <a:spcPct val="80000"/>
              </a:lnSpc>
            </a:pPr>
            <a:r>
              <a:rPr lang="en-US" sz="2200" smtClean="0"/>
              <a:t>Marketing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Co-branding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Share links/newsletters</a:t>
            </a:r>
          </a:p>
          <a:p>
            <a:pPr>
              <a:lnSpc>
                <a:spcPct val="80000"/>
              </a:lnSpc>
            </a:pPr>
            <a:r>
              <a:rPr lang="en-US" sz="2200" smtClean="0"/>
              <a:t>Program/service delivery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Coordinate services</a:t>
            </a:r>
          </a:p>
          <a:p>
            <a:pPr>
              <a:lnSpc>
                <a:spcPct val="80000"/>
              </a:lnSpc>
            </a:pPr>
            <a:r>
              <a:rPr lang="en-US" sz="2200" smtClean="0"/>
              <a:t>Funding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Apply for grants</a:t>
            </a:r>
          </a:p>
          <a:p>
            <a:pPr>
              <a:lnSpc>
                <a:spcPct val="80000"/>
              </a:lnSpc>
            </a:pPr>
            <a:r>
              <a:rPr lang="en-US" sz="2200" smtClean="0"/>
              <a:t>Share knowledge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Networking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220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73288"/>
            <a:ext cx="7772400" cy="14700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Win-Win strategies:</a:t>
            </a:r>
            <a:br>
              <a:rPr lang="en-US" sz="4000" dirty="0" smtClean="0"/>
            </a:br>
            <a:r>
              <a:rPr lang="en-US" sz="4000" dirty="0" smtClean="0"/>
              <a:t>What’s in it for them?</a:t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endParaRPr lang="en-US" sz="4000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Sustain &amp; Grow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600200"/>
            <a:ext cx="7962900" cy="4525963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Knowledge expansion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Referral building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Program development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Expense reduction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Capacity building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Reduced waste through replication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Recognition/brand building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Enhance fundraising efforts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Maximize impact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73288"/>
            <a:ext cx="7772400" cy="14700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Win-Win strategies:</a:t>
            </a:r>
            <a:br>
              <a:rPr lang="en-US" sz="4000" dirty="0" smtClean="0"/>
            </a:br>
            <a:r>
              <a:rPr lang="en-US" sz="4000" dirty="0" smtClean="0"/>
              <a:t>An exercise.</a:t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endParaRPr lang="en-US" sz="4000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Create the rules of collaboration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723900" y="1600200"/>
            <a:ext cx="7962900" cy="4525963"/>
          </a:xfrm>
        </p:spPr>
        <p:txBody>
          <a:bodyPr/>
          <a:lstStyle/>
          <a:p>
            <a:pPr marL="514350" indent="-514350">
              <a:buFont typeface="Arial" charset="0"/>
              <a:buAutoNum type="arabicPeriod"/>
            </a:pPr>
            <a:r>
              <a:rPr lang="en-US" smtClean="0"/>
              <a:t>Practical and doable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smtClean="0"/>
              <a:t>Bottom-line focus re people/revenue/expenses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smtClean="0"/>
              <a:t>Alignment between goals and strategies 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smtClean="0"/>
              <a:t>Be a trustworthy, credible, authentic partnership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smtClean="0"/>
              <a:t>Listen more.  Talk less.</a:t>
            </a:r>
          </a:p>
          <a:p>
            <a:pPr marL="514350" indent="-514350">
              <a:buFont typeface="Arial" charset="0"/>
              <a:buAutoNum type="arabicPeriod"/>
            </a:pPr>
            <a:endParaRPr lang="en-US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Goals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09600" y="1682750"/>
            <a:ext cx="7902575" cy="4525963"/>
          </a:xfrm>
        </p:spPr>
        <p:txBody>
          <a:bodyPr/>
          <a:lstStyle/>
          <a:p>
            <a:pPr marL="514350" indent="-514350">
              <a:buFont typeface="Arial" charset="0"/>
              <a:buAutoNum type="arabicPeriod"/>
            </a:pPr>
            <a:r>
              <a:rPr lang="en-US" smtClean="0"/>
              <a:t>Determine how collaboration can be a viable option for you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smtClean="0"/>
              <a:t>Consider potential partners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smtClean="0"/>
              <a:t>Plan for effective win-win scenarios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smtClean="0"/>
              <a:t>Establish relationships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Start small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673100" y="1600200"/>
            <a:ext cx="8013700" cy="4525963"/>
          </a:xfrm>
        </p:spPr>
        <p:txBody>
          <a:bodyPr/>
          <a:lstStyle/>
          <a:p>
            <a:pPr marL="514350" indent="-514350">
              <a:buFont typeface="Arial" charset="0"/>
              <a:buAutoNum type="arabicPeriod"/>
            </a:pPr>
            <a:r>
              <a:rPr lang="en-US" smtClean="0"/>
              <a:t>Identify natural opportunities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smtClean="0"/>
              <a:t>Share coffee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smtClean="0"/>
              <a:t>Listen to their needs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smtClean="0"/>
              <a:t>Consider a mutually beneficial proposition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smtClean="0"/>
              <a:t>Determine match - worthiness</a:t>
            </a:r>
          </a:p>
          <a:p>
            <a:pPr marL="914400" lvl="1" indent="-514350">
              <a:buFont typeface="Arial" charset="0"/>
              <a:buNone/>
            </a:pPr>
            <a:r>
              <a:rPr lang="en-US" smtClean="0"/>
              <a:t>	- chemistry, compatibility, timing</a:t>
            </a:r>
          </a:p>
          <a:p>
            <a:pPr marL="514350" indent="-514350">
              <a:buFont typeface="Arial" charset="0"/>
              <a:buAutoNum type="arabicPeriod"/>
            </a:pPr>
            <a:endParaRPr lang="en-US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73288"/>
            <a:ext cx="7772400" cy="14700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The right attitude starts with the right questions</a:t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endParaRPr lang="en-US" sz="4000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The right questions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673100" y="1600200"/>
            <a:ext cx="8013700" cy="4525963"/>
          </a:xfrm>
        </p:spPr>
        <p:txBody>
          <a:bodyPr/>
          <a:lstStyle/>
          <a:p>
            <a:pPr marL="514350" indent="-514350">
              <a:lnSpc>
                <a:spcPct val="80000"/>
              </a:lnSpc>
              <a:buFont typeface="Arial" charset="0"/>
              <a:buAutoNum type="arabicPeriod"/>
            </a:pPr>
            <a:r>
              <a:rPr lang="en-US" sz="2500" smtClean="0"/>
              <a:t>What are we trying to accomplish for those we serve?</a:t>
            </a:r>
          </a:p>
          <a:p>
            <a:pPr marL="514350" indent="-514350">
              <a:lnSpc>
                <a:spcPct val="80000"/>
              </a:lnSpc>
              <a:buFont typeface="Arial" charset="0"/>
              <a:buAutoNum type="arabicPeriod"/>
            </a:pPr>
            <a:r>
              <a:rPr lang="en-US" sz="2500" smtClean="0"/>
              <a:t>What is the best way to do that for them?</a:t>
            </a:r>
          </a:p>
          <a:p>
            <a:pPr marL="514350" indent="-514350">
              <a:lnSpc>
                <a:spcPct val="80000"/>
              </a:lnSpc>
              <a:buFont typeface="Arial" charset="0"/>
              <a:buAutoNum type="arabicPeriod"/>
            </a:pPr>
            <a:r>
              <a:rPr lang="en-US" sz="2500" smtClean="0"/>
              <a:t>State the </a:t>
            </a:r>
            <a:r>
              <a:rPr lang="en-US" sz="2500" i="1" smtClean="0"/>
              <a:t>tri</a:t>
            </a:r>
            <a:r>
              <a:rPr lang="en-US" sz="2500" smtClean="0"/>
              <a:t>-mutually beneficial proposition</a:t>
            </a:r>
          </a:p>
          <a:p>
            <a:pPr marL="514350" indent="-514350">
              <a:lnSpc>
                <a:spcPct val="80000"/>
              </a:lnSpc>
              <a:buFont typeface="Arial" charset="0"/>
              <a:buAutoNum type="arabicPeriod"/>
            </a:pPr>
            <a:r>
              <a:rPr lang="en-US" sz="2500" smtClean="0"/>
              <a:t>Discuss the potential challenges in turf, trust and time</a:t>
            </a:r>
          </a:p>
          <a:p>
            <a:pPr marL="514350" indent="-514350">
              <a:lnSpc>
                <a:spcPct val="80000"/>
              </a:lnSpc>
              <a:buFont typeface="Arial" charset="0"/>
              <a:buAutoNum type="arabicPeriod"/>
            </a:pPr>
            <a:r>
              <a:rPr lang="en-US" sz="2500" smtClean="0"/>
              <a:t>Determine the communications – what do we say to whom when</a:t>
            </a:r>
          </a:p>
          <a:p>
            <a:pPr marL="514350" indent="-514350">
              <a:lnSpc>
                <a:spcPct val="80000"/>
              </a:lnSpc>
              <a:buFont typeface="Arial" charset="0"/>
              <a:buAutoNum type="arabicPeriod"/>
            </a:pPr>
            <a:r>
              <a:rPr lang="en-US" sz="2500" smtClean="0"/>
              <a:t>How do we operationalize our collaboration with accountability for task and performance?</a:t>
            </a:r>
          </a:p>
          <a:p>
            <a:pPr marL="514350" indent="-514350">
              <a:lnSpc>
                <a:spcPct val="80000"/>
              </a:lnSpc>
              <a:buFont typeface="Arial" charset="0"/>
              <a:buNone/>
            </a:pPr>
            <a:r>
              <a:rPr lang="en-US" sz="2500" smtClean="0"/>
              <a:t>7.    How do we measure how we’re doing? The outcomes, the process, the impact.</a:t>
            </a:r>
          </a:p>
          <a:p>
            <a:pPr marL="514350" indent="-514350">
              <a:lnSpc>
                <a:spcPct val="80000"/>
              </a:lnSpc>
              <a:buFont typeface="Arial" charset="0"/>
              <a:buNone/>
            </a:pPr>
            <a:r>
              <a:rPr lang="en-US" sz="2500" smtClean="0"/>
              <a:t>8.    How do we refine it? 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514351"/>
            <a:ext cx="8458200" cy="5561436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Collaboration.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In the end, it’s simple.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Treat the other people</a:t>
            </a:r>
            <a:br>
              <a:rPr lang="en-US" sz="4000" dirty="0" smtClean="0"/>
            </a:br>
            <a:r>
              <a:rPr lang="en-US" sz="4000" dirty="0" smtClean="0"/>
              <a:t>in the organization </a:t>
            </a:r>
            <a:br>
              <a:rPr lang="en-US" sz="4000" dirty="0" smtClean="0"/>
            </a:br>
            <a:r>
              <a:rPr lang="en-US" sz="4000" dirty="0" smtClean="0"/>
              <a:t>as you would want </a:t>
            </a:r>
            <a:br>
              <a:rPr lang="en-US" sz="4000" dirty="0" smtClean="0"/>
            </a:br>
            <a:r>
              <a:rPr lang="en-US" sz="4000" dirty="0" smtClean="0"/>
              <a:t>to be treated yourself.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4301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>
              <a:solidFill>
                <a:srgbClr val="898989"/>
              </a:solidFill>
            </a:endParaRPr>
          </a:p>
          <a:p>
            <a:endParaRPr lang="en-US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67050" y="1581150"/>
            <a:ext cx="3009900" cy="1009649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/>
              <a:t>Thank you.</a:t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4572000" y="6642100"/>
            <a:ext cx="4572000" cy="2159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Credits - Miki Young , Market Shift.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67050" y="3133726"/>
            <a:ext cx="3009900" cy="1009649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algn="ctr" defTabSz="914400" fontAlgn="auto">
              <a:spcAft>
                <a:spcPts val="0"/>
              </a:spcAft>
              <a:defRPr/>
            </a:pPr>
            <a:r>
              <a:rPr lang="en-US" sz="4000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Q&amp;A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025" y="1095375"/>
            <a:ext cx="8667749" cy="323691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Why collaborate?</a:t>
            </a:r>
            <a:br>
              <a:rPr lang="en-US" sz="4000" dirty="0" smtClean="0"/>
            </a:br>
            <a:r>
              <a:rPr lang="en-US" sz="4000" dirty="0" smtClean="0"/>
              <a:t>Cooperate? </a:t>
            </a:r>
            <a:br>
              <a:rPr lang="en-US" sz="4000" dirty="0" smtClean="0"/>
            </a:br>
            <a:r>
              <a:rPr lang="en-US" sz="4000" dirty="0" smtClean="0"/>
              <a:t>create cooperative –Competitions?</a:t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endParaRPr lang="en-US" sz="4000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rewards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Knowledge expansion</a:t>
            </a:r>
          </a:p>
          <a:p>
            <a:pPr>
              <a:lnSpc>
                <a:spcPct val="90000"/>
              </a:lnSpc>
            </a:pPr>
            <a:r>
              <a:rPr lang="en-US" smtClean="0"/>
              <a:t>Referral building</a:t>
            </a:r>
          </a:p>
          <a:p>
            <a:pPr>
              <a:lnSpc>
                <a:spcPct val="90000"/>
              </a:lnSpc>
            </a:pPr>
            <a:r>
              <a:rPr lang="en-US" smtClean="0"/>
              <a:t>Program development</a:t>
            </a:r>
          </a:p>
          <a:p>
            <a:pPr>
              <a:lnSpc>
                <a:spcPct val="90000"/>
              </a:lnSpc>
            </a:pPr>
            <a:r>
              <a:rPr lang="en-US" smtClean="0"/>
              <a:t>Expense reduction</a:t>
            </a:r>
          </a:p>
          <a:p>
            <a:pPr>
              <a:lnSpc>
                <a:spcPct val="90000"/>
              </a:lnSpc>
            </a:pPr>
            <a:r>
              <a:rPr lang="en-US" smtClean="0"/>
              <a:t>Capacity building</a:t>
            </a:r>
          </a:p>
          <a:p>
            <a:pPr>
              <a:lnSpc>
                <a:spcPct val="90000"/>
              </a:lnSpc>
            </a:pPr>
            <a:r>
              <a:rPr lang="en-US" smtClean="0"/>
              <a:t>Recognition/brand building</a:t>
            </a:r>
          </a:p>
          <a:p>
            <a:pPr>
              <a:lnSpc>
                <a:spcPct val="90000"/>
              </a:lnSpc>
            </a:pPr>
            <a:r>
              <a:rPr lang="en-US" smtClean="0"/>
              <a:t>Enhance fundraising efforts</a:t>
            </a:r>
          </a:p>
          <a:p>
            <a:pPr>
              <a:lnSpc>
                <a:spcPct val="90000"/>
              </a:lnSpc>
            </a:pPr>
            <a:r>
              <a:rPr lang="en-US" smtClean="0"/>
              <a:t>Maximize impact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4675" y="1231900"/>
            <a:ext cx="7772400" cy="36099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cap="none" dirty="0" smtClean="0"/>
              <a:t>Collaboration is Unnatural To Our </a:t>
            </a:r>
            <a:br>
              <a:rPr lang="en-US" sz="4000" cap="none" dirty="0" smtClean="0"/>
            </a:br>
            <a:r>
              <a:rPr lang="en-US" sz="4000" cap="none" dirty="0" smtClean="0"/>
              <a:t>Instinct For Survival…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15363" name="TextBox 5"/>
          <p:cNvSpPr txBox="1">
            <a:spLocks noChangeArrowheads="1"/>
          </p:cNvSpPr>
          <p:nvPr/>
        </p:nvSpPr>
        <p:spPr bwMode="auto">
          <a:xfrm>
            <a:off x="574675" y="523875"/>
            <a:ext cx="45815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4000">
                <a:latin typeface="Calibri" pitchFamily="27" charset="0"/>
              </a:rPr>
              <a:t>The Truth:</a:t>
            </a:r>
          </a:p>
        </p:txBody>
      </p:sp>
      <p:sp>
        <p:nvSpPr>
          <p:cNvPr id="15364" name="TextBox 6"/>
          <p:cNvSpPr txBox="1">
            <a:spLocks noChangeArrowheads="1"/>
          </p:cNvSpPr>
          <p:nvPr/>
        </p:nvSpPr>
        <p:spPr bwMode="auto">
          <a:xfrm>
            <a:off x="1622425" y="4487863"/>
            <a:ext cx="61309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4000">
                <a:latin typeface="Calibri" pitchFamily="27" charset="0"/>
              </a:rPr>
              <a:t>which is, what’s in it for me.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Truth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73100" y="1600200"/>
            <a:ext cx="8013700" cy="4525963"/>
          </a:xfrm>
        </p:spPr>
        <p:txBody>
          <a:bodyPr/>
          <a:lstStyle/>
          <a:p>
            <a:pPr marL="514350" indent="-514350">
              <a:buFont typeface="Arial" charset="0"/>
              <a:buAutoNum type="arabicPeriod"/>
            </a:pPr>
            <a:r>
              <a:rPr lang="en-US" smtClean="0"/>
              <a:t>We’re all here to serve those in our community who are in need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smtClean="0"/>
              <a:t>There are more people who need more services than we can reach and/or provide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smtClean="0"/>
              <a:t>We’re afraid of each other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smtClean="0"/>
              <a:t>We have a scarcity mentality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smtClean="0"/>
              <a:t>We have a lot invested in our organization</a:t>
            </a:r>
          </a:p>
          <a:p>
            <a:pPr marL="514350" indent="-514350">
              <a:buFont typeface="Arial" charset="0"/>
              <a:buAutoNum type="arabicPeriod"/>
            </a:pPr>
            <a:endParaRPr lang="en-US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61949"/>
            <a:ext cx="7772400" cy="60483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“</a:t>
            </a:r>
            <a:r>
              <a:rPr lang="en-US" sz="4000" cap="none" dirty="0" smtClean="0"/>
              <a:t>Collaboration or the lack of collaboration comes down to three main issues  -- time, turf, and trust.”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1600" i="1" dirty="0" smtClean="0"/>
              <a:t>Scott </a:t>
            </a:r>
            <a:r>
              <a:rPr lang="en-US" sz="1600" i="1" dirty="0" err="1" smtClean="0"/>
              <a:t>Bechtler</a:t>
            </a:r>
            <a:r>
              <a:rPr lang="en-US" sz="1600" i="1" dirty="0" smtClean="0"/>
              <a:t>-Levin, </a:t>
            </a:r>
            <a:br>
              <a:rPr lang="en-US" sz="1600" i="1" dirty="0" smtClean="0"/>
            </a:br>
            <a:r>
              <a:rPr lang="en-US" sz="1600" i="1" dirty="0" smtClean="0"/>
              <a:t/>
            </a:r>
            <a:br>
              <a:rPr lang="en-US" sz="1600" i="1" dirty="0" smtClean="0"/>
            </a:br>
            <a:r>
              <a:rPr lang="en-US" sz="1600" i="1" dirty="0" smtClean="0"/>
              <a:t>President </a:t>
            </a:r>
            <a:r>
              <a:rPr lang="en-US" sz="1600" i="1" dirty="0" err="1" smtClean="0"/>
              <a:t>IdeaEncore</a:t>
            </a:r>
            <a:r>
              <a:rPr lang="en-US" sz="1600" i="1" dirty="0" smtClean="0"/>
              <a:t> Network</a:t>
            </a:r>
            <a:br>
              <a:rPr lang="en-US" sz="1600" i="1" dirty="0" smtClean="0"/>
            </a:br>
            <a:r>
              <a:rPr lang="en-US" sz="1600" i="1" dirty="0" smtClean="0"/>
              <a:t/>
            </a:r>
            <a:br>
              <a:rPr lang="en-US" sz="1600" i="1" dirty="0" smtClean="0"/>
            </a:br>
            <a:r>
              <a:rPr lang="en-US" sz="1600" i="1" dirty="0" smtClean="0"/>
              <a:t>A Knowledge Sharing website for non-profits</a:t>
            </a:r>
            <a:r>
              <a:rPr lang="en-US" sz="2900" i="1" dirty="0" smtClean="0"/>
              <a:t/>
            </a:r>
            <a:br>
              <a:rPr lang="en-US" sz="2900" i="1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endParaRPr lang="en-US" sz="4000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73288"/>
            <a:ext cx="7772400" cy="4313237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We have to collaborate </a:t>
            </a:r>
            <a:br>
              <a:rPr lang="en-US" sz="4000" dirty="0" smtClean="0"/>
            </a:br>
            <a:r>
              <a:rPr lang="en-US" sz="4000" dirty="0" smtClean="0"/>
              <a:t>to survive.</a:t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18435" name="TextBox 4"/>
          <p:cNvSpPr txBox="1">
            <a:spLocks noChangeArrowheads="1"/>
          </p:cNvSpPr>
          <p:nvPr/>
        </p:nvSpPr>
        <p:spPr bwMode="auto">
          <a:xfrm>
            <a:off x="3305175" y="2173288"/>
            <a:ext cx="25336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4400">
                <a:latin typeface="Calibri" pitchFamily="27" charset="0"/>
              </a:rPr>
              <a:t>The Truth: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6096</TotalTime>
  <Words>713</Words>
  <Application>Microsoft Office PowerPoint</Application>
  <PresentationFormat>On-screen Show (4:3)</PresentationFormat>
  <Paragraphs>212</Paragraphs>
  <Slides>34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ＭＳ Ｐゴシック</vt:lpstr>
      <vt:lpstr>Franklin Gothic Medium</vt:lpstr>
      <vt:lpstr>Franklin Gothic Book</vt:lpstr>
      <vt:lpstr>Wingdings 2</vt:lpstr>
      <vt:lpstr>Calibri</vt:lpstr>
      <vt:lpstr>Trek</vt:lpstr>
      <vt:lpstr>     </vt:lpstr>
      <vt:lpstr>  Successful non-profit collaboration. All for one.  And one for all.   </vt:lpstr>
      <vt:lpstr>Goals</vt:lpstr>
      <vt:lpstr>  Why collaborate? Cooperate?  create cooperative –Competitions?   </vt:lpstr>
      <vt:lpstr>The rewards</vt:lpstr>
      <vt:lpstr> Collaboration is Unnatural To Our  Instinct For Survival…    </vt:lpstr>
      <vt:lpstr>The Truth</vt:lpstr>
      <vt:lpstr>  “Collaboration or the lack of collaboration comes down to three main issues  -- time, turf, and trust.”  Scott Bechtler-Levin,   President IdeaEncore Network  A Knowledge Sharing website for non-profits    </vt:lpstr>
      <vt:lpstr>   We have to collaborate  to survive.   </vt:lpstr>
      <vt:lpstr>We have to collaborate.</vt:lpstr>
      <vt:lpstr>Research on collaboration</vt:lpstr>
      <vt:lpstr>Research on collaboration</vt:lpstr>
      <vt:lpstr>Research on collaboration</vt:lpstr>
      <vt:lpstr>An idea that’s growing</vt:lpstr>
      <vt:lpstr>Sharing knowledge</vt:lpstr>
      <vt:lpstr>      </vt:lpstr>
      <vt:lpstr>Creating children’s cabinets</vt:lpstr>
      <vt:lpstr>Communities For All Ages</vt:lpstr>
      <vt:lpstr>  How do we create successful collaborations?   </vt:lpstr>
      <vt:lpstr>Strong collaborations</vt:lpstr>
      <vt:lpstr>Strong collaborations</vt:lpstr>
      <vt:lpstr>They all start with common ground and common needs</vt:lpstr>
      <vt:lpstr>The right attitude</vt:lpstr>
      <vt:lpstr>The partners</vt:lpstr>
      <vt:lpstr>Ways to collaborate</vt:lpstr>
      <vt:lpstr>  Win-Win strategies: What’s in it for them?   </vt:lpstr>
      <vt:lpstr>Sustain &amp; Grow</vt:lpstr>
      <vt:lpstr>  Win-Win strategies: An exercise.   </vt:lpstr>
      <vt:lpstr>Create the rules of collaboration</vt:lpstr>
      <vt:lpstr>Start small</vt:lpstr>
      <vt:lpstr>  The right attitude starts with the right questions   </vt:lpstr>
      <vt:lpstr>The right questions</vt:lpstr>
      <vt:lpstr> Collaboration.   In the end, it’s simple.   Treat the other people in the organization  as you would want  to be treated yourself.  </vt:lpstr>
      <vt:lpstr>Thank you.   </vt:lpstr>
    </vt:vector>
  </TitlesOfParts>
  <Company>Marketshift,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Nyman Group Presentation September 17, 2009</dc:title>
  <dc:creator>Miki Young</dc:creator>
  <cp:lastModifiedBy>Nethanel Vilensky</cp:lastModifiedBy>
  <cp:revision>50</cp:revision>
  <cp:lastPrinted>2010-09-16T10:40:51Z</cp:lastPrinted>
  <dcterms:created xsi:type="dcterms:W3CDTF">2010-10-04T01:12:34Z</dcterms:created>
  <dcterms:modified xsi:type="dcterms:W3CDTF">2011-04-08T13:37:49Z</dcterms:modified>
</cp:coreProperties>
</file>